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F5_257CD4AD.xml" ContentType="application/vnd.ms-powerpoint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41" r:id="rId5"/>
  </p:sldMasterIdLst>
  <p:notesMasterIdLst>
    <p:notesMasterId r:id="rId24"/>
  </p:notesMasterIdLst>
  <p:handoutMasterIdLst>
    <p:handoutMasterId r:id="rId25"/>
  </p:handoutMasterIdLst>
  <p:sldIdLst>
    <p:sldId id="256" r:id="rId6"/>
    <p:sldId id="485" r:id="rId7"/>
    <p:sldId id="496" r:id="rId8"/>
    <p:sldId id="393" r:id="rId9"/>
    <p:sldId id="375" r:id="rId10"/>
    <p:sldId id="497" r:id="rId11"/>
    <p:sldId id="502" r:id="rId12"/>
    <p:sldId id="509" r:id="rId13"/>
    <p:sldId id="514" r:id="rId14"/>
    <p:sldId id="513" r:id="rId15"/>
    <p:sldId id="512" r:id="rId16"/>
    <p:sldId id="511" r:id="rId17"/>
    <p:sldId id="510" r:id="rId18"/>
    <p:sldId id="501" r:id="rId19"/>
    <p:sldId id="499" r:id="rId20"/>
    <p:sldId id="500" r:id="rId21"/>
    <p:sldId id="488" r:id="rId22"/>
    <p:sldId id="334" r:id="rId23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223C75-BEC8-449E-92BC-5BD2A2FA0A08}">
          <p14:sldIdLst>
            <p14:sldId id="256"/>
            <p14:sldId id="485"/>
            <p14:sldId id="496"/>
            <p14:sldId id="393"/>
            <p14:sldId id="375"/>
            <p14:sldId id="497"/>
            <p14:sldId id="502"/>
            <p14:sldId id="509"/>
            <p14:sldId id="514"/>
            <p14:sldId id="513"/>
            <p14:sldId id="512"/>
            <p14:sldId id="511"/>
            <p14:sldId id="510"/>
            <p14:sldId id="501"/>
            <p14:sldId id="499"/>
            <p14:sldId id="500"/>
            <p14:sldId id="48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B00"/>
    <a:srgbClr val="01548A"/>
    <a:srgbClr val="5E5E5E"/>
    <a:srgbClr val="DFCFA4"/>
    <a:srgbClr val="FF0000"/>
    <a:srgbClr val="F6F5F5"/>
    <a:srgbClr val="CC0066"/>
    <a:srgbClr val="FF00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34D64A-4FFF-4D1E-8C87-5EF73487FA13}" v="17" dt="2022-06-28T08:54:37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83436" autoAdjust="0"/>
  </p:normalViewPr>
  <p:slideViewPr>
    <p:cSldViewPr snapToGrid="0">
      <p:cViewPr varScale="1">
        <p:scale>
          <a:sx n="92" d="100"/>
          <a:sy n="92" d="100"/>
        </p:scale>
        <p:origin x="134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modernComment_1F5_257CD4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F16590-8A06-4EE5-903F-9AD5A23B5970}" authorId="{00000000-0000-0000-0000-000000000000}" status="resolved" created="2022-05-17T15:37:40.528" complete="100000">
    <pc:sldMkLst xmlns:pc="http://schemas.microsoft.com/office/powerpoint/2013/main/command">
      <pc:docMk/>
      <pc:sldMk cId="628937901" sldId="501"/>
    </pc:sldMkLst>
    <p188:replyLst>
      <p188:reply id="{93EA334E-4B35-454C-8623-021CA24B432E}" authorId="{00000000-0000-0000-0000-000000000000}" created="2022-05-19T09:14:58.213">
        <p188:txBody>
          <a:bodyPr/>
          <a:lstStyle/>
          <a:p>
            <a:r>
              <a:rPr lang="en-US"/>
              <a:t>Secondo me ha senso, l'unica cosa ce la faremo nei tempi a spiegare cosa siano:
- booking
- equip activities
- DCSA
?</a:t>
            </a:r>
          </a:p>
        </p188:txBody>
      </p188:reply>
    </p188:replyLst>
    <p188:txBody>
      <a:bodyPr/>
      <a:lstStyle/>
      <a:p>
        <a:r>
          <a:rPr lang="en-US"/>
          <a:t>[Mention was removed] please check if this is acceptable :)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7CD1-9FAD-46B5-9355-0904775D8B8E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A5E0-4CEA-42C3-9F3E-50F2D2E25A13}" type="datetimeFigureOut">
              <a:rPr lang="en-GB" smtClean="0"/>
              <a:t>28/06/2022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8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3DFD2-26F7-4DD9-B242-9288C90C4AE1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4102B-F3F6-4664-8FB3-3073A0278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5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83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60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2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06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45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1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49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5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15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5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  <a:p>
            <a:r>
              <a:rPr lang="en-US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46" r:id="rId4"/>
    <p:sldLayoutId id="2147483848" r:id="rId5"/>
    <p:sldLayoutId id="2147483850" r:id="rId6"/>
    <p:sldLayoutId id="2147483847" r:id="rId7"/>
    <p:sldLayoutId id="2147483854" r:id="rId8"/>
    <p:sldLayoutId id="2147483844" r:id="rId9"/>
    <p:sldLayoutId id="2147483845" r:id="rId10"/>
    <p:sldLayoutId id="2147483849" r:id="rId11"/>
    <p:sldLayoutId id="2147483851" r:id="rId12"/>
    <p:sldLayoutId id="2147483852" r:id="rId13"/>
    <p:sldLayoutId id="2147483862" r:id="rId14"/>
    <p:sldLayoutId id="2147483863" r:id="rId15"/>
    <p:sldLayoutId id="2147483864" r:id="rId16"/>
    <p:sldLayoutId id="2147483865" r:id="rId17"/>
    <p:sldLayoutId id="2147483853" r:id="rId18"/>
    <p:sldLayoutId id="2147483870" r:id="rId19"/>
    <p:sldLayoutId id="2147483871" r:id="rId2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5_257CD4AD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hyperlink" Target="https://github.com/msc-technology/solid-playground" TargetMode="Externa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joblink.allibo.com/ats9/job-offer.aspx?DM=2085&amp;ID=121596" TargetMode="External"/><Relationship Id="rId3" Type="http://schemas.openxmlformats.org/officeDocument/2006/relationships/image" Target="../media/image62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hyperlink" Target="https://www.msc.com/tech-italy/" TargetMode="Externa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svg"/><Relationship Id="rId11" Type="http://schemas.openxmlformats.org/officeDocument/2006/relationships/image" Target="../media/image21.png"/><Relationship Id="rId5" Type="http://schemas.openxmlformats.org/officeDocument/2006/relationships/image" Target="../media/image35.png"/><Relationship Id="rId15" Type="http://schemas.openxmlformats.org/officeDocument/2006/relationships/image" Target="../media/image39.png"/><Relationship Id="rId10" Type="http://schemas.openxmlformats.org/officeDocument/2006/relationships/image" Target="../media/image20.png"/><Relationship Id="rId19" Type="http://schemas.openxmlformats.org/officeDocument/2006/relationships/image" Target="../media/image43.png"/><Relationship Id="rId4" Type="http://schemas.openxmlformats.org/officeDocument/2006/relationships/image" Target="../media/image34.svg"/><Relationship Id="rId9" Type="http://schemas.openxmlformats.org/officeDocument/2006/relationships/image" Target="../media/image19.png"/><Relationship Id="rId1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965825" y="4876800"/>
            <a:ext cx="8008549" cy="1231610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DFCFA4"/>
                </a:solidFill>
              </a:rPr>
              <a:t>SOLID Principles &amp; TDD</a:t>
            </a:r>
            <a:endParaRPr lang="en-GB" dirty="0">
              <a:solidFill>
                <a:srgbClr val="DFCFA4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017659" y="5834109"/>
            <a:ext cx="4221841" cy="274301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DFCFA4"/>
                </a:solidFill>
              </a:rPr>
              <a:t>2022</a:t>
            </a: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F7A2CA02-90D9-4D48-B008-A09D87DB70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FCFA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007266" y="38101"/>
            <a:ext cx="1136868" cy="123161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8144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15383334" cy="7143626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Single Responsibility</a:t>
              </a:r>
              <a:b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There should never be more than one reason for a class to change</a:t>
              </a:r>
              <a:endParaRPr lang="en-US" sz="2600" i="1" kern="1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24CECC-DB48-4F30-9F8F-75303E3AA5D5}"/>
                </a:ext>
              </a:extLst>
            </p:cNvPr>
            <p:cNvSpPr/>
            <p:nvPr/>
          </p:nvSpPr>
          <p:spPr>
            <a:xfrm>
              <a:off x="756377" y="2578624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Open/Closed Principle</a:t>
              </a:r>
              <a:b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Software entities ... should be open for extension, but closed for modification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688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15383334" cy="7143626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Single Responsibility</a:t>
              </a:r>
              <a:b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There should never be more than one reason for a class to change</a:t>
              </a:r>
              <a:endParaRPr lang="en-US" sz="2600" i="1" kern="1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24CECC-DB48-4F30-9F8F-75303E3AA5D5}"/>
                </a:ext>
              </a:extLst>
            </p:cNvPr>
            <p:cNvSpPr/>
            <p:nvPr/>
          </p:nvSpPr>
          <p:spPr>
            <a:xfrm>
              <a:off x="756377" y="2578624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Open/Closed Principle</a:t>
              </a:r>
              <a:b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Software entities ... should be open for extension, but closed for modification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01F3F2-3BD6-4EA2-AD4D-C2EBB9784C50}"/>
                </a:ext>
              </a:extLst>
            </p:cNvPr>
            <p:cNvSpPr/>
            <p:nvPr/>
          </p:nvSpPr>
          <p:spPr>
            <a:xfrm>
              <a:off x="869301" y="3348561"/>
              <a:ext cx="5606272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6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Liskov’s</a:t>
              </a: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Substitution</a:t>
              </a:r>
              <a:b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Methods and Classes must be able to use objects of derived classes without knowing it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476837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15383334" cy="7143626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Single Responsibility</a:t>
              </a:r>
              <a:b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There should never be more than one reason for a class to change</a:t>
              </a:r>
              <a:endParaRPr lang="en-US" sz="2600" i="1" kern="1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24CECC-DB48-4F30-9F8F-75303E3AA5D5}"/>
                </a:ext>
              </a:extLst>
            </p:cNvPr>
            <p:cNvSpPr/>
            <p:nvPr/>
          </p:nvSpPr>
          <p:spPr>
            <a:xfrm>
              <a:off x="756377" y="2578624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Open/Closed Principle</a:t>
              </a:r>
              <a:b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Software entities ... should be open for extension, but closed for modification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01F3F2-3BD6-4EA2-AD4D-C2EBB9784C50}"/>
                </a:ext>
              </a:extLst>
            </p:cNvPr>
            <p:cNvSpPr/>
            <p:nvPr/>
          </p:nvSpPr>
          <p:spPr>
            <a:xfrm>
              <a:off x="869301" y="3348561"/>
              <a:ext cx="5606272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6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Liskov’s</a:t>
              </a: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Substitution</a:t>
              </a:r>
              <a:b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Methods and Classes must be able to use objects of derived classes without knowing it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99355-35E2-4804-89CC-30BC33CD7EB1}"/>
                </a:ext>
              </a:extLst>
            </p:cNvPr>
            <p:cNvSpPr/>
            <p:nvPr/>
          </p:nvSpPr>
          <p:spPr>
            <a:xfrm>
              <a:off x="756377" y="4118498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Interface Segregation</a:t>
              </a:r>
              <a:b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Many client-specific interfaces are better than one general-purpose interface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147259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15383334" cy="7143626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Single Responsibility</a:t>
              </a:r>
              <a:b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There should never be more than one reason for a class to change</a:t>
              </a:r>
              <a:endParaRPr lang="en-US" sz="2600" i="1" kern="1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24CECC-DB48-4F30-9F8F-75303E3AA5D5}"/>
                </a:ext>
              </a:extLst>
            </p:cNvPr>
            <p:cNvSpPr/>
            <p:nvPr/>
          </p:nvSpPr>
          <p:spPr>
            <a:xfrm>
              <a:off x="756377" y="2578624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Open/Closed Principle</a:t>
              </a:r>
              <a:b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Software entities ... should be open for extension, but closed for modification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01F3F2-3BD6-4EA2-AD4D-C2EBB9784C50}"/>
                </a:ext>
              </a:extLst>
            </p:cNvPr>
            <p:cNvSpPr/>
            <p:nvPr/>
          </p:nvSpPr>
          <p:spPr>
            <a:xfrm>
              <a:off x="869301" y="3348561"/>
              <a:ext cx="5606272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r>
                <a:rPr lang="en-US" sz="2600" b="1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Liskov’s</a:t>
              </a: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Substitution</a:t>
              </a:r>
              <a:b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  <a:ea typeface="+mn-ea"/>
                  <a:cs typeface="+mn-cs"/>
                </a:rPr>
                <a:t> </a:t>
              </a: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Methods and Classes must be able to use objects of derived classes without knowing it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99355-35E2-4804-89CC-30BC33CD7EB1}"/>
                </a:ext>
              </a:extLst>
            </p:cNvPr>
            <p:cNvSpPr/>
            <p:nvPr/>
          </p:nvSpPr>
          <p:spPr>
            <a:xfrm>
              <a:off x="756377" y="4118498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Interface Segregation</a:t>
              </a:r>
              <a:b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Many client-specific interfaces are better than one general-purpose interface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096CC9E-9665-4DAE-B343-E63C57D62929}"/>
                </a:ext>
              </a:extLst>
            </p:cNvPr>
            <p:cNvSpPr/>
            <p:nvPr/>
          </p:nvSpPr>
          <p:spPr>
            <a:xfrm>
              <a:off x="388450" y="488843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Dependency Inversion</a:t>
              </a:r>
              <a:b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Depend upon abstractions, not concretions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510794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9590061" cy="890077"/>
          </a:xfrm>
        </p:spPr>
        <p:txBody>
          <a:bodyPr/>
          <a:lstStyle/>
          <a:p>
            <a:r>
              <a:rPr lang="en-GB" dirty="0">
                <a:cs typeface="Arial"/>
              </a:rPr>
              <a:t>Introducing live coding session:</a:t>
            </a:r>
            <a:br>
              <a:rPr lang="en-GB" dirty="0">
                <a:cs typeface="Arial"/>
              </a:rPr>
            </a:br>
            <a:r>
              <a:rPr lang="en-GB">
                <a:cs typeface="Arial"/>
              </a:rPr>
              <a:t>Digital factory platform, a SImplifIed 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D30F-AAAD-3087-6075-90DBF0FB64D0}"/>
              </a:ext>
            </a:extLst>
          </p:cNvPr>
          <p:cNvSpPr txBox="1"/>
          <p:nvPr/>
        </p:nvSpPr>
        <p:spPr>
          <a:xfrm>
            <a:off x="857676" y="4564936"/>
            <a:ext cx="23407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Equipment Activities messages queue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E0B6C53F-5E96-5168-AEE8-E5332288B621}"/>
              </a:ext>
            </a:extLst>
          </p:cNvPr>
          <p:cNvSpPr/>
          <p:nvPr/>
        </p:nvSpPr>
        <p:spPr>
          <a:xfrm rot="5400000">
            <a:off x="1911739" y="1508292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3A9E65-D420-AE56-CB67-C4AACDBCB859}"/>
              </a:ext>
            </a:extLst>
          </p:cNvPr>
          <p:cNvSpPr txBox="1"/>
          <p:nvPr/>
        </p:nvSpPr>
        <p:spPr>
          <a:xfrm>
            <a:off x="789182" y="2946755"/>
            <a:ext cx="255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Booking messages queue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E28767-34C6-1D07-102D-CCD1E1191830}"/>
              </a:ext>
            </a:extLst>
          </p:cNvPr>
          <p:cNvSpPr/>
          <p:nvPr/>
        </p:nvSpPr>
        <p:spPr>
          <a:xfrm>
            <a:off x="4172592" y="2062110"/>
            <a:ext cx="3373347" cy="292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Data transformation and enrichment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0" name="Graphic 26" descr="Gears with solid fill">
            <a:extLst>
              <a:ext uri="{FF2B5EF4-FFF2-40B4-BE49-F238E27FC236}">
                <a16:creationId xmlns:a16="http://schemas.microsoft.com/office/drawing/2014/main" id="{61D8B005-A486-A231-F766-D45C4BA7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2283" y="2903307"/>
            <a:ext cx="1522287" cy="153084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AD54E7-721A-05B2-2E20-3F8174AB4379}"/>
              </a:ext>
            </a:extLst>
          </p:cNvPr>
          <p:cNvCxnSpPr>
            <a:cxnSpLocks/>
          </p:cNvCxnSpPr>
          <p:nvPr/>
        </p:nvCxnSpPr>
        <p:spPr>
          <a:xfrm flipV="1">
            <a:off x="7599985" y="3578508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8BADD08E-C8D6-1E6C-200C-6C1ABD1D723C}"/>
              </a:ext>
            </a:extLst>
          </p:cNvPr>
          <p:cNvSpPr/>
          <p:nvPr/>
        </p:nvSpPr>
        <p:spPr>
          <a:xfrm rot="5400000">
            <a:off x="9540301" y="2381596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F5C51EB0-8BA6-F19A-1A95-F49AFBB11FDB}"/>
              </a:ext>
            </a:extLst>
          </p:cNvPr>
          <p:cNvSpPr/>
          <p:nvPr/>
        </p:nvSpPr>
        <p:spPr>
          <a:xfrm rot="5400000">
            <a:off x="1868929" y="3152157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52E4-9B34-80A1-DDA5-4D1ACFC2B8D9}"/>
              </a:ext>
            </a:extLst>
          </p:cNvPr>
          <p:cNvSpPr txBox="1"/>
          <p:nvPr/>
        </p:nvSpPr>
        <p:spPr>
          <a:xfrm>
            <a:off x="4256710" y="5070081"/>
            <a:ext cx="3162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Digital Factory Platform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3DA74-49F4-06A0-31BC-9B19395AE57F}"/>
              </a:ext>
            </a:extLst>
          </p:cNvPr>
          <p:cNvSpPr txBox="1"/>
          <p:nvPr/>
        </p:nvSpPr>
        <p:spPr>
          <a:xfrm>
            <a:off x="8041024" y="3785811"/>
            <a:ext cx="3316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Equipment Activities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messages queue</a:t>
            </a:r>
            <a:r>
              <a:rPr lang="en-US" dirty="0">
                <a:solidFill>
                  <a:schemeClr val="bg1"/>
                </a:solidFill>
              </a:rPr>
              <a:t> - *DCSA standard format 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C5DAC2-3E80-4A21-92C4-C9543C6C6F7E}"/>
              </a:ext>
            </a:extLst>
          </p:cNvPr>
          <p:cNvCxnSpPr>
            <a:cxnSpLocks/>
          </p:cNvCxnSpPr>
          <p:nvPr/>
        </p:nvCxnSpPr>
        <p:spPr>
          <a:xfrm flipV="1">
            <a:off x="3301962" y="2705204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B21D17-A795-D4F4-0081-7ED47406F530}"/>
              </a:ext>
            </a:extLst>
          </p:cNvPr>
          <p:cNvCxnSpPr>
            <a:cxnSpLocks/>
          </p:cNvCxnSpPr>
          <p:nvPr/>
        </p:nvCxnSpPr>
        <p:spPr>
          <a:xfrm flipV="1">
            <a:off x="3276276" y="4349069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1DCB03-48C2-C320-8710-E621F1F43E0C}"/>
              </a:ext>
            </a:extLst>
          </p:cNvPr>
          <p:cNvSpPr txBox="1"/>
          <p:nvPr/>
        </p:nvSpPr>
        <p:spPr>
          <a:xfrm>
            <a:off x="8914328" y="5797834"/>
            <a:ext cx="2537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*DCSA: </a:t>
            </a:r>
            <a:endParaRPr lang="en-US" sz="1200" i="1" dirty="0">
              <a:solidFill>
                <a:schemeClr val="bg1"/>
              </a:solidFill>
              <a:cs typeface="Calibri"/>
            </a:endParaRPr>
          </a:p>
          <a:p>
            <a:r>
              <a:rPr lang="en-US" sz="1200" i="1" dirty="0">
                <a:solidFill>
                  <a:schemeClr val="bg1"/>
                </a:solidFill>
                <a:cs typeface="Calibri"/>
              </a:rPr>
              <a:t>Digital Container Shipping Association</a:t>
            </a:r>
          </a:p>
        </p:txBody>
      </p:sp>
    </p:spTree>
    <p:extLst>
      <p:ext uri="{BB962C8B-B14F-4D97-AF65-F5344CB8AC3E}">
        <p14:creationId xmlns:p14="http://schemas.microsoft.com/office/powerpoint/2010/main" val="6289379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4108-387C-42BB-83BC-E968931D3FBF}"/>
              </a:ext>
            </a:extLst>
          </p:cNvPr>
          <p:cNvGrpSpPr/>
          <p:nvPr/>
        </p:nvGrpSpPr>
        <p:grpSpPr>
          <a:xfrm>
            <a:off x="649560" y="2173940"/>
            <a:ext cx="10890538" cy="3079378"/>
            <a:chOff x="652323" y="1528481"/>
            <a:chExt cx="10890538" cy="3079378"/>
          </a:xfrm>
        </p:grpSpPr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05414E16-9554-4FA1-B5E4-234EF9B974B7}"/>
                </a:ext>
              </a:extLst>
            </p:cNvPr>
            <p:cNvSpPr/>
            <p:nvPr/>
          </p:nvSpPr>
          <p:spPr>
            <a:xfrm>
              <a:off x="652323" y="1528481"/>
              <a:ext cx="10890538" cy="3079378"/>
            </a:xfrm>
            <a:custGeom>
              <a:avLst/>
              <a:gdLst>
                <a:gd name="connsiteX0" fmla="*/ 0 w 10880475"/>
                <a:gd name="connsiteY0" fmla="*/ 669365 h 4016188"/>
                <a:gd name="connsiteX1" fmla="*/ 669365 w 10880475"/>
                <a:gd name="connsiteY1" fmla="*/ 0 h 4016188"/>
                <a:gd name="connsiteX2" fmla="*/ 10211110 w 10880475"/>
                <a:gd name="connsiteY2" fmla="*/ 0 h 4016188"/>
                <a:gd name="connsiteX3" fmla="*/ 10880475 w 10880475"/>
                <a:gd name="connsiteY3" fmla="*/ 669365 h 4016188"/>
                <a:gd name="connsiteX4" fmla="*/ 10880475 w 10880475"/>
                <a:gd name="connsiteY4" fmla="*/ 3346823 h 4016188"/>
                <a:gd name="connsiteX5" fmla="*/ 10211110 w 10880475"/>
                <a:gd name="connsiteY5" fmla="*/ 4016188 h 4016188"/>
                <a:gd name="connsiteX6" fmla="*/ 669365 w 10880475"/>
                <a:gd name="connsiteY6" fmla="*/ 4016188 h 4016188"/>
                <a:gd name="connsiteX7" fmla="*/ 0 w 10880475"/>
                <a:gd name="connsiteY7" fmla="*/ 3346823 h 4016188"/>
                <a:gd name="connsiteX8" fmla="*/ 0 w 10880475"/>
                <a:gd name="connsiteY8" fmla="*/ 669365 h 4016188"/>
                <a:gd name="connsiteX0" fmla="*/ 3439 w 10883914"/>
                <a:gd name="connsiteY0" fmla="*/ 669365 h 4016188"/>
                <a:gd name="connsiteX1" fmla="*/ 314216 w 10883914"/>
                <a:gd name="connsiteY1" fmla="*/ 0 h 4016188"/>
                <a:gd name="connsiteX2" fmla="*/ 10214549 w 10883914"/>
                <a:gd name="connsiteY2" fmla="*/ 0 h 4016188"/>
                <a:gd name="connsiteX3" fmla="*/ 10883914 w 10883914"/>
                <a:gd name="connsiteY3" fmla="*/ 669365 h 4016188"/>
                <a:gd name="connsiteX4" fmla="*/ 10883914 w 10883914"/>
                <a:gd name="connsiteY4" fmla="*/ 3346823 h 4016188"/>
                <a:gd name="connsiteX5" fmla="*/ 10214549 w 10883914"/>
                <a:gd name="connsiteY5" fmla="*/ 4016188 h 4016188"/>
                <a:gd name="connsiteX6" fmla="*/ 672804 w 10883914"/>
                <a:gd name="connsiteY6" fmla="*/ 4016188 h 4016188"/>
                <a:gd name="connsiteX7" fmla="*/ 3439 w 10883914"/>
                <a:gd name="connsiteY7" fmla="*/ 3346823 h 4016188"/>
                <a:gd name="connsiteX8" fmla="*/ 3439 w 10883914"/>
                <a:gd name="connsiteY8" fmla="*/ 669365 h 4016188"/>
                <a:gd name="connsiteX0" fmla="*/ 3439 w 10883914"/>
                <a:gd name="connsiteY0" fmla="*/ 669365 h 4016188"/>
                <a:gd name="connsiteX1" fmla="*/ 314216 w 10883914"/>
                <a:gd name="connsiteY1" fmla="*/ 0 h 4016188"/>
                <a:gd name="connsiteX2" fmla="*/ 10214549 w 10883914"/>
                <a:gd name="connsiteY2" fmla="*/ 0 h 4016188"/>
                <a:gd name="connsiteX3" fmla="*/ 10883914 w 10883914"/>
                <a:gd name="connsiteY3" fmla="*/ 669365 h 4016188"/>
                <a:gd name="connsiteX4" fmla="*/ 10883914 w 10883914"/>
                <a:gd name="connsiteY4" fmla="*/ 3346823 h 4016188"/>
                <a:gd name="connsiteX5" fmla="*/ 10214549 w 10883914"/>
                <a:gd name="connsiteY5" fmla="*/ 4016188 h 4016188"/>
                <a:gd name="connsiteX6" fmla="*/ 672804 w 10883914"/>
                <a:gd name="connsiteY6" fmla="*/ 4016188 h 4016188"/>
                <a:gd name="connsiteX7" fmla="*/ 3439 w 10883914"/>
                <a:gd name="connsiteY7" fmla="*/ 3346823 h 4016188"/>
                <a:gd name="connsiteX8" fmla="*/ 3439 w 1088391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214549 w 10883984"/>
                <a:gd name="connsiteY5" fmla="*/ 4016188 h 4016188"/>
                <a:gd name="connsiteX6" fmla="*/ 672804 w 10883984"/>
                <a:gd name="connsiteY6" fmla="*/ 4016188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214549 w 10883984"/>
                <a:gd name="connsiteY5" fmla="*/ 4016188 h 4016188"/>
                <a:gd name="connsiteX6" fmla="*/ 403863 w 10883984"/>
                <a:gd name="connsiteY6" fmla="*/ 4007223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447631 w 10883984"/>
                <a:gd name="connsiteY5" fmla="*/ 4016188 h 4016188"/>
                <a:gd name="connsiteX6" fmla="*/ 403863 w 10883984"/>
                <a:gd name="connsiteY6" fmla="*/ 4007223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90537"/>
                <a:gd name="connsiteY0" fmla="*/ 669365 h 4007223"/>
                <a:gd name="connsiteX1" fmla="*/ 314216 w 10890537"/>
                <a:gd name="connsiteY1" fmla="*/ 0 h 4007223"/>
                <a:gd name="connsiteX2" fmla="*/ 10528314 w 10890537"/>
                <a:gd name="connsiteY2" fmla="*/ 53788 h 4007223"/>
                <a:gd name="connsiteX3" fmla="*/ 10883914 w 10890537"/>
                <a:gd name="connsiteY3" fmla="*/ 669365 h 4007223"/>
                <a:gd name="connsiteX4" fmla="*/ 10883914 w 10890537"/>
                <a:gd name="connsiteY4" fmla="*/ 3346823 h 4007223"/>
                <a:gd name="connsiteX5" fmla="*/ 10591066 w 10890537"/>
                <a:gd name="connsiteY5" fmla="*/ 4007223 h 4007223"/>
                <a:gd name="connsiteX6" fmla="*/ 403863 w 10890537"/>
                <a:gd name="connsiteY6" fmla="*/ 4007223 h 4007223"/>
                <a:gd name="connsiteX7" fmla="*/ 3439 w 10890537"/>
                <a:gd name="connsiteY7" fmla="*/ 3346823 h 4007223"/>
                <a:gd name="connsiteX8" fmla="*/ 3439 w 10890537"/>
                <a:gd name="connsiteY8" fmla="*/ 669365 h 4007223"/>
                <a:gd name="connsiteX0" fmla="*/ 19166 w 10906264"/>
                <a:gd name="connsiteY0" fmla="*/ 669365 h 4007223"/>
                <a:gd name="connsiteX1" fmla="*/ 329943 w 10906264"/>
                <a:gd name="connsiteY1" fmla="*/ 0 h 4007223"/>
                <a:gd name="connsiteX2" fmla="*/ 10544041 w 10906264"/>
                <a:gd name="connsiteY2" fmla="*/ 53788 h 4007223"/>
                <a:gd name="connsiteX3" fmla="*/ 10899641 w 10906264"/>
                <a:gd name="connsiteY3" fmla="*/ 669365 h 4007223"/>
                <a:gd name="connsiteX4" fmla="*/ 10899641 w 10906264"/>
                <a:gd name="connsiteY4" fmla="*/ 3346823 h 4007223"/>
                <a:gd name="connsiteX5" fmla="*/ 10606793 w 10906264"/>
                <a:gd name="connsiteY5" fmla="*/ 4007223 h 4007223"/>
                <a:gd name="connsiteX6" fmla="*/ 267190 w 10906264"/>
                <a:gd name="connsiteY6" fmla="*/ 3998258 h 4007223"/>
                <a:gd name="connsiteX7" fmla="*/ 19166 w 10906264"/>
                <a:gd name="connsiteY7" fmla="*/ 3346823 h 4007223"/>
                <a:gd name="connsiteX8" fmla="*/ 19166 w 10906264"/>
                <a:gd name="connsiteY8" fmla="*/ 669365 h 4007223"/>
                <a:gd name="connsiteX0" fmla="*/ 10885 w 10897983"/>
                <a:gd name="connsiteY0" fmla="*/ 669365 h 4007223"/>
                <a:gd name="connsiteX1" fmla="*/ 321662 w 10897983"/>
                <a:gd name="connsiteY1" fmla="*/ 0 h 4007223"/>
                <a:gd name="connsiteX2" fmla="*/ 10535760 w 10897983"/>
                <a:gd name="connsiteY2" fmla="*/ 53788 h 4007223"/>
                <a:gd name="connsiteX3" fmla="*/ 10891360 w 10897983"/>
                <a:gd name="connsiteY3" fmla="*/ 669365 h 4007223"/>
                <a:gd name="connsiteX4" fmla="*/ 10891360 w 10897983"/>
                <a:gd name="connsiteY4" fmla="*/ 3346823 h 4007223"/>
                <a:gd name="connsiteX5" fmla="*/ 10598512 w 10897983"/>
                <a:gd name="connsiteY5" fmla="*/ 4007223 h 4007223"/>
                <a:gd name="connsiteX6" fmla="*/ 285803 w 10897983"/>
                <a:gd name="connsiteY6" fmla="*/ 4007222 h 4007223"/>
                <a:gd name="connsiteX7" fmla="*/ 10885 w 10897983"/>
                <a:gd name="connsiteY7" fmla="*/ 3346823 h 4007223"/>
                <a:gd name="connsiteX8" fmla="*/ 10885 w 10897983"/>
                <a:gd name="connsiteY8" fmla="*/ 669365 h 4007223"/>
                <a:gd name="connsiteX0" fmla="*/ 3440 w 10890538"/>
                <a:gd name="connsiteY0" fmla="*/ 669365 h 4016187"/>
                <a:gd name="connsiteX1" fmla="*/ 314217 w 10890538"/>
                <a:gd name="connsiteY1" fmla="*/ 0 h 4016187"/>
                <a:gd name="connsiteX2" fmla="*/ 10528315 w 10890538"/>
                <a:gd name="connsiteY2" fmla="*/ 53788 h 4016187"/>
                <a:gd name="connsiteX3" fmla="*/ 10883915 w 10890538"/>
                <a:gd name="connsiteY3" fmla="*/ 669365 h 4016187"/>
                <a:gd name="connsiteX4" fmla="*/ 10883915 w 10890538"/>
                <a:gd name="connsiteY4" fmla="*/ 3346823 h 4016187"/>
                <a:gd name="connsiteX5" fmla="*/ 10591067 w 10890538"/>
                <a:gd name="connsiteY5" fmla="*/ 4007223 h 4016187"/>
                <a:gd name="connsiteX6" fmla="*/ 314217 w 10890538"/>
                <a:gd name="connsiteY6" fmla="*/ 4016187 h 4016187"/>
                <a:gd name="connsiteX7" fmla="*/ 3440 w 10890538"/>
                <a:gd name="connsiteY7" fmla="*/ 3346823 h 4016187"/>
                <a:gd name="connsiteX8" fmla="*/ 3440 w 10890538"/>
                <a:gd name="connsiteY8" fmla="*/ 669365 h 4016187"/>
                <a:gd name="connsiteX0" fmla="*/ 3440 w 10890538"/>
                <a:gd name="connsiteY0" fmla="*/ 651903 h 3998725"/>
                <a:gd name="connsiteX1" fmla="*/ 314217 w 10890538"/>
                <a:gd name="connsiteY1" fmla="*/ 0 h 3998725"/>
                <a:gd name="connsiteX2" fmla="*/ 10528315 w 10890538"/>
                <a:gd name="connsiteY2" fmla="*/ 36326 h 3998725"/>
                <a:gd name="connsiteX3" fmla="*/ 10883915 w 10890538"/>
                <a:gd name="connsiteY3" fmla="*/ 651903 h 3998725"/>
                <a:gd name="connsiteX4" fmla="*/ 10883915 w 10890538"/>
                <a:gd name="connsiteY4" fmla="*/ 3329361 h 3998725"/>
                <a:gd name="connsiteX5" fmla="*/ 10591067 w 10890538"/>
                <a:gd name="connsiteY5" fmla="*/ 3989761 h 3998725"/>
                <a:gd name="connsiteX6" fmla="*/ 314217 w 10890538"/>
                <a:gd name="connsiteY6" fmla="*/ 3998725 h 3998725"/>
                <a:gd name="connsiteX7" fmla="*/ 3440 w 10890538"/>
                <a:gd name="connsiteY7" fmla="*/ 3329361 h 3998725"/>
                <a:gd name="connsiteX8" fmla="*/ 3440 w 10890538"/>
                <a:gd name="connsiteY8" fmla="*/ 651903 h 3998725"/>
                <a:gd name="connsiteX0" fmla="*/ 3440 w 10890538"/>
                <a:gd name="connsiteY0" fmla="*/ 651903 h 3998725"/>
                <a:gd name="connsiteX1" fmla="*/ 314217 w 10890538"/>
                <a:gd name="connsiteY1" fmla="*/ 0 h 3998725"/>
                <a:gd name="connsiteX2" fmla="*/ 10528315 w 10890538"/>
                <a:gd name="connsiteY2" fmla="*/ 36326 h 3998725"/>
                <a:gd name="connsiteX3" fmla="*/ 10883915 w 10890538"/>
                <a:gd name="connsiteY3" fmla="*/ 651903 h 3998725"/>
                <a:gd name="connsiteX4" fmla="*/ 10883915 w 10890538"/>
                <a:gd name="connsiteY4" fmla="*/ 3329361 h 3998725"/>
                <a:gd name="connsiteX5" fmla="*/ 10591067 w 10890538"/>
                <a:gd name="connsiteY5" fmla="*/ 3989761 h 3998725"/>
                <a:gd name="connsiteX6" fmla="*/ 314217 w 10890538"/>
                <a:gd name="connsiteY6" fmla="*/ 3998725 h 3998725"/>
                <a:gd name="connsiteX7" fmla="*/ 3440 w 10890538"/>
                <a:gd name="connsiteY7" fmla="*/ 3329361 h 3998725"/>
                <a:gd name="connsiteX8" fmla="*/ 3440 w 10890538"/>
                <a:gd name="connsiteY8" fmla="*/ 651903 h 399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0538" h="3998725">
                  <a:moveTo>
                    <a:pt x="3440" y="651903"/>
                  </a:moveTo>
                  <a:cubicBezTo>
                    <a:pt x="3440" y="282223"/>
                    <a:pt x="-1675" y="17462"/>
                    <a:pt x="314217" y="0"/>
                  </a:cubicBezTo>
                  <a:lnTo>
                    <a:pt x="10528315" y="36326"/>
                  </a:lnTo>
                  <a:cubicBezTo>
                    <a:pt x="10897995" y="36326"/>
                    <a:pt x="10883915" y="282223"/>
                    <a:pt x="10883915" y="651903"/>
                  </a:cubicBezTo>
                  <a:lnTo>
                    <a:pt x="10883915" y="3329361"/>
                  </a:lnTo>
                  <a:cubicBezTo>
                    <a:pt x="10883915" y="3699041"/>
                    <a:pt x="10960747" y="3989761"/>
                    <a:pt x="10591067" y="3989761"/>
                  </a:cubicBezTo>
                  <a:lnTo>
                    <a:pt x="314217" y="3998725"/>
                  </a:lnTo>
                  <a:cubicBezTo>
                    <a:pt x="-55463" y="3998725"/>
                    <a:pt x="3440" y="3699041"/>
                    <a:pt x="3440" y="3329361"/>
                  </a:cubicBezTo>
                  <a:lnTo>
                    <a:pt x="3440" y="651903"/>
                  </a:lnTo>
                  <a:close/>
                </a:path>
              </a:pathLst>
            </a:custGeom>
            <a:solidFill>
              <a:schemeClr val="dk1">
                <a:alpha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br>
                <a:rPr lang="en-US" sz="400" b="1" dirty="0">
                  <a:solidFill>
                    <a:schemeClr val="accent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US" sz="2000" b="1" dirty="0">
                  <a:solidFill>
                    <a:schemeClr val="accent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Terminal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EB8896-BD25-4F3C-A291-4E7DACF8C95A}"/>
                </a:ext>
              </a:extLst>
            </p:cNvPr>
            <p:cNvSpPr txBox="1"/>
            <p:nvPr/>
          </p:nvSpPr>
          <p:spPr>
            <a:xfrm>
              <a:off x="849928" y="2071268"/>
              <a:ext cx="10085294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Last login: Thurs May  12  12:35:33 on ttys002</a:t>
              </a:r>
            </a:p>
            <a:p>
              <a:pPr>
                <a:spcAft>
                  <a:spcPts val="1200"/>
                </a:spcAft>
              </a:pPr>
              <a:endParaRPr lang="en-US" sz="1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dirty="0">
                  <a:solidFill>
                    <a:srgbClr val="569CD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 restore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dirty="0">
                  <a:solidFill>
                    <a:srgbClr val="569CD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 build </a:t>
              </a:r>
              <a:r>
                <a:rPr lang="en-US" sz="1200" dirty="0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--configuration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Release </a:t>
              </a:r>
              <a:r>
                <a:rPr lang="en-US" sz="1200" dirty="0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--no-restore -</a:t>
              </a:r>
              <a:r>
                <a:rPr lang="en-US" sz="1200" dirty="0" err="1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:Version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=0.1.0 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i="0" dirty="0">
                  <a:solidFill>
                    <a:srgbClr val="569CD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</a:t>
              </a:r>
              <a:r>
                <a:rPr lang="en-US" sz="1200" i="0" dirty="0">
                  <a:solidFill>
                    <a:srgbClr val="E6E6E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i="0" dirty="0">
                  <a:solidFill>
                    <a:srgbClr val="569CD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run</a:t>
              </a:r>
              <a:r>
                <a:rPr lang="en-US" sz="1200" i="0" dirty="0">
                  <a:solidFill>
                    <a:schemeClr val="bg1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i="0" dirty="0">
                  <a:solidFill>
                    <a:srgbClr val="01CFFF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--project</a:t>
              </a:r>
              <a:r>
                <a:rPr lang="en-US" sz="1200" i="0" dirty="0">
                  <a:solidFill>
                    <a:srgbClr val="E6E6E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119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&amp;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31E2C-F370-49EE-89B6-8C895DBF3625}"/>
              </a:ext>
            </a:extLst>
          </p:cNvPr>
          <p:cNvSpPr txBox="1"/>
          <p:nvPr/>
        </p:nvSpPr>
        <p:spPr>
          <a:xfrm>
            <a:off x="480080" y="1621293"/>
            <a:ext cx="1123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SOLID Playground sample code and this presentation are available on our GitHub space.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Don’t be shy and start to contribute from today!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ED403D5-D0ED-44FA-9FC6-CA64C4C6B1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5468" r="5977" b="5773"/>
          <a:stretch/>
        </p:blipFill>
        <p:spPr>
          <a:xfrm>
            <a:off x="4651204" y="2452407"/>
            <a:ext cx="2694710" cy="27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9E9C7-8E61-4333-90D3-7D3C70C58913}"/>
              </a:ext>
            </a:extLst>
          </p:cNvPr>
          <p:cNvSpPr txBox="1"/>
          <p:nvPr/>
        </p:nvSpPr>
        <p:spPr>
          <a:xfrm>
            <a:off x="3339253" y="5281413"/>
            <a:ext cx="551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https://github.com/msc-technology/solid-playground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97FBC88-44B4-4738-8F35-DBEDA5F09F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66" y="101272"/>
            <a:ext cx="779303" cy="779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F050E1-E19C-42BD-A9DF-65ACFF3FAAA9}"/>
              </a:ext>
            </a:extLst>
          </p:cNvPr>
          <p:cNvSpPr txBox="1"/>
          <p:nvPr/>
        </p:nvSpPr>
        <p:spPr>
          <a:xfrm>
            <a:off x="10668369" y="260090"/>
            <a:ext cx="3318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Forte" panose="03060902040502070203" pitchFamily="66" charset="0"/>
              </a:rPr>
              <a:t>@</a:t>
            </a:r>
          </a:p>
        </p:txBody>
      </p:sp>
      <p:pic>
        <p:nvPicPr>
          <p:cNvPr id="8" name="Graphic 7">
            <a:hlinkClick r:id="rId5"/>
            <a:extLst>
              <a:ext uri="{FF2B5EF4-FFF2-40B4-BE49-F238E27FC236}">
                <a16:creationId xmlns:a16="http://schemas.microsoft.com/office/drawing/2014/main" id="{3AD90E91-E76A-46BB-8E1A-5993FA87A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3544" y="5348781"/>
            <a:ext cx="16510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looking for talents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BF74F-A649-4886-B368-9799F4D3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9948" y="1498331"/>
            <a:ext cx="4762500" cy="4762500"/>
          </a:xfrm>
          <a:prstGeom prst="rect">
            <a:avLst/>
          </a:prstGeom>
        </p:spPr>
      </p:pic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2C4C1738-B1A7-4922-A82A-9B3354402833}"/>
              </a:ext>
            </a:extLst>
          </p:cNvPr>
          <p:cNvSpPr/>
          <p:nvPr/>
        </p:nvSpPr>
        <p:spPr>
          <a:xfrm>
            <a:off x="1324980" y="1619545"/>
            <a:ext cx="3488320" cy="19755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howcard Gothic" panose="04020904020102020604" pitchFamily="82" charset="0"/>
              </a:rPr>
              <a:t>The Academy is around the corner </a:t>
            </a: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  <a:t>Get on board!</a:t>
            </a:r>
          </a:p>
        </p:txBody>
      </p:sp>
      <p:pic>
        <p:nvPicPr>
          <p:cNvPr id="26" name="Picture 25" descr="A picture containing toy, LEGO, yellow&#10;&#10;Description automatically generated">
            <a:extLst>
              <a:ext uri="{FF2B5EF4-FFF2-40B4-BE49-F238E27FC236}">
                <a16:creationId xmlns:a16="http://schemas.microsoft.com/office/drawing/2014/main" id="{A84953DC-9E3E-45F2-8C56-3EB42ECF4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5022" y="3467100"/>
            <a:ext cx="3976804" cy="3443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F7835-BBB8-41B0-A10F-E30A053C44CC}"/>
              </a:ext>
            </a:extLst>
          </p:cNvPr>
          <p:cNvSpPr txBox="1"/>
          <p:nvPr/>
        </p:nvSpPr>
        <p:spPr>
          <a:xfrm>
            <a:off x="5994452" y="5993694"/>
            <a:ext cx="551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https://joblink.allibo.com/ats9/job-offer.aspx?DM=2085&amp;ID=121596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https://www.msc.com/tech-italy</a:t>
            </a:r>
          </a:p>
        </p:txBody>
      </p:sp>
      <p:pic>
        <p:nvPicPr>
          <p:cNvPr id="8" name="Graphic 7">
            <a:hlinkClick r:id="rId5"/>
            <a:extLst>
              <a:ext uri="{FF2B5EF4-FFF2-40B4-BE49-F238E27FC236}">
                <a16:creationId xmlns:a16="http://schemas.microsoft.com/office/drawing/2014/main" id="{FF8DE900-E267-4E88-A845-11B69ECA4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9402" y="6281778"/>
            <a:ext cx="165101" cy="165101"/>
          </a:xfrm>
          <a:prstGeom prst="rect">
            <a:avLst/>
          </a:prstGeom>
        </p:spPr>
      </p:pic>
      <p:pic>
        <p:nvPicPr>
          <p:cNvPr id="9" name="Graphic 8">
            <a:hlinkClick r:id="rId8"/>
            <a:extLst>
              <a:ext uri="{FF2B5EF4-FFF2-40B4-BE49-F238E27FC236}">
                <a16:creationId xmlns:a16="http://schemas.microsoft.com/office/drawing/2014/main" id="{22098DB8-A5C4-403E-80E8-6EB4E50AF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1491" y="6056984"/>
            <a:ext cx="16510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8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Luca Legora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" name="Picture 2" descr="1583172527626 (800×200)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78000" y="1069951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4" y="2690568"/>
            <a:ext cx="25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Luca Legora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Agile Coach @ MSC Technology Italia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864A48-74F3-482B-B63C-C7CAA10A87CB}"/>
              </a:ext>
            </a:extLst>
          </p:cNvPr>
          <p:cNvGrpSpPr/>
          <p:nvPr/>
        </p:nvGrpSpPr>
        <p:grpSpPr>
          <a:xfrm>
            <a:off x="2399797" y="3383280"/>
            <a:ext cx="4812533" cy="3226893"/>
            <a:chOff x="2399797" y="3383280"/>
            <a:chExt cx="4812533" cy="32268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B4B693-C97A-4241-AD80-1E3C05B7816A}"/>
                </a:ext>
              </a:extLst>
            </p:cNvPr>
            <p:cNvGrpSpPr/>
            <p:nvPr/>
          </p:nvGrpSpPr>
          <p:grpSpPr>
            <a:xfrm>
              <a:off x="2578911" y="3383280"/>
              <a:ext cx="3505659" cy="540000"/>
              <a:chOff x="2674161" y="3429000"/>
              <a:chExt cx="3505659" cy="540000"/>
            </a:xfrm>
          </p:grpSpPr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AE58FDA4-6FB8-450B-AA66-0F9FE92BA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74161" y="3429000"/>
                <a:ext cx="1161623" cy="54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35D7D3-43EF-45B8-9993-59D34893E696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Agile Coach</a:t>
                </a:r>
              </a:p>
              <a:p>
                <a:r>
                  <a:rPr lang="en-US" sz="1000" dirty="0">
                    <a:solidFill>
                      <a:schemeClr val="bg1"/>
                    </a:solidFill>
                  </a:rPr>
                  <a:t>MSC Mediterranean Shipping Company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Dec 2021 – Present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7C8E2B-6AEA-44A2-9FE8-E47ECB3F50F2}"/>
                </a:ext>
              </a:extLst>
            </p:cNvPr>
            <p:cNvGrpSpPr/>
            <p:nvPr/>
          </p:nvGrpSpPr>
          <p:grpSpPr>
            <a:xfrm>
              <a:off x="2607191" y="4017612"/>
              <a:ext cx="3477379" cy="1384994"/>
              <a:chOff x="2702441" y="3429000"/>
              <a:chExt cx="3477379" cy="59673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86A7AF-14C3-4A19-82C5-A71337648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2441" y="3429000"/>
                <a:ext cx="1116000" cy="22352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0723EC-D6F3-4E65-846B-6EB2BF8CDDCD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96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Product Owner</a:t>
                </a:r>
              </a:p>
              <a:p>
                <a:r>
                  <a:rPr lang="en-US" sz="1100" dirty="0">
                    <a:solidFill>
                      <a:schemeClr val="bg1"/>
                    </a:solidFill>
                  </a:rPr>
                  <a:t>Deltatre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Feb 2020 – Nov 2021</a:t>
                </a:r>
                <a:b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Scrum Master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2018 – Jan 2020</a:t>
                </a:r>
              </a:p>
              <a:p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Full-Stack Developer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2016 – Mar 2018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9A6617-5C0C-449D-B13A-036B7D67F08E}"/>
                </a:ext>
              </a:extLst>
            </p:cNvPr>
            <p:cNvGrpSpPr/>
            <p:nvPr/>
          </p:nvGrpSpPr>
          <p:grpSpPr>
            <a:xfrm>
              <a:off x="2531776" y="5498329"/>
              <a:ext cx="3518679" cy="553998"/>
              <a:chOff x="2661141" y="3429000"/>
              <a:chExt cx="3518679" cy="55399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06B1890-AC8D-4656-AB74-40338B13E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61141" y="3468318"/>
                <a:ext cx="1092200" cy="4572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FF501-F4A6-4BE6-8281-B103FE75C7D3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.NET Developer</a:t>
                </a:r>
              </a:p>
              <a:p>
                <a:r>
                  <a:rPr lang="en-US" sz="1100" dirty="0" err="1">
                    <a:solidFill>
                      <a:schemeClr val="bg1"/>
                    </a:solidFill>
                  </a:rPr>
                  <a:t>Consoft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</a:rPr>
                  <a:t>Sistemi</a:t>
                </a:r>
                <a:endParaRPr lang="en-US" sz="1100" b="1" dirty="0">
                  <a:solidFill>
                    <a:schemeClr val="bg1"/>
                  </a:solidFill>
                </a:endParaRP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Mar 2014 – Apr 2016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D21A18-D4C5-4806-9530-57CBC976A2BD}"/>
                </a:ext>
              </a:extLst>
            </p:cNvPr>
            <p:cNvGrpSpPr/>
            <p:nvPr/>
          </p:nvGrpSpPr>
          <p:grpSpPr>
            <a:xfrm>
              <a:off x="2399797" y="6007706"/>
              <a:ext cx="4812533" cy="602467"/>
              <a:chOff x="2495047" y="3372437"/>
              <a:chExt cx="4812533" cy="60246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59E9FB-8838-4A6D-88B1-DE4E04847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5047" y="3372437"/>
                <a:ext cx="1296000" cy="6024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E06032-3C1B-4DFD-8B53-E8E75218AEE3}"/>
                  </a:ext>
                </a:extLst>
              </p:cNvPr>
              <p:cNvSpPr txBox="1"/>
              <p:nvPr/>
            </p:nvSpPr>
            <p:spPr>
              <a:xfrm>
                <a:off x="3858611" y="3429000"/>
                <a:ext cx="34489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Bachelor of Computer Science – Computer Engineering</a:t>
                </a:r>
              </a:p>
              <a:p>
                <a:r>
                  <a:rPr lang="en-US" sz="1000" dirty="0" err="1">
                    <a:solidFill>
                      <a:schemeClr val="bg1"/>
                    </a:solidFill>
                  </a:rPr>
                  <a:t>Politecnico</a:t>
                </a:r>
                <a:r>
                  <a:rPr lang="en-US" sz="1000" dirty="0">
                    <a:solidFill>
                      <a:schemeClr val="bg1"/>
                    </a:solidFill>
                  </a:rPr>
                  <a:t> di Torino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Oct 2013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0314D8-A363-4BBC-AFDE-93EC841C1FEB}"/>
              </a:ext>
            </a:extLst>
          </p:cNvPr>
          <p:cNvGrpSpPr/>
          <p:nvPr/>
        </p:nvGrpSpPr>
        <p:grpSpPr>
          <a:xfrm>
            <a:off x="6764630" y="4151745"/>
            <a:ext cx="2852878" cy="2347272"/>
            <a:chOff x="8309778" y="3550375"/>
            <a:chExt cx="2852878" cy="2347272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817E6677-72DC-4518-ABFA-E45632957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32" y="505532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34228B1-E5DA-4CC4-B5F3-711C825D5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73" y="5177647"/>
              <a:ext cx="653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763C01DA-8D0F-4E06-8EB0-F9D61517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9778" y="4612951"/>
              <a:ext cx="720000" cy="720000"/>
            </a:xfrm>
            <a:prstGeom prst="rect">
              <a:avLst/>
            </a:prstGeom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3F903841-7322-491B-AA82-4C4832B4F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24500" y="4254281"/>
              <a:ext cx="642755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68AB601-94D7-497C-812E-40B0CFF76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" r="6627" b="25979"/>
            <a:stretch/>
          </p:blipFill>
          <p:spPr bwMode="auto">
            <a:xfrm>
              <a:off x="8961682" y="430119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628354C0-3325-4E7F-A429-4FD4E20F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656" y="435010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>
              <a:extLst>
                <a:ext uri="{FF2B5EF4-FFF2-40B4-BE49-F238E27FC236}">
                  <a16:creationId xmlns:a16="http://schemas.microsoft.com/office/drawing/2014/main" id="{C345BB55-1F8E-4849-AE84-654D16928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7028" y="3550375"/>
              <a:ext cx="741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037A6C56-57FC-4508-A975-F91BA5061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14" y="367648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4">
              <a:extLst>
                <a:ext uri="{FF2B5EF4-FFF2-40B4-BE49-F238E27FC236}">
                  <a16:creationId xmlns:a16="http://schemas.microsoft.com/office/drawing/2014/main" id="{EF81386C-D765-4844-85C8-C120CE08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682" y="3586941"/>
              <a:ext cx="720000" cy="43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E75D9B-EB37-44FA-A5F3-45ACDA16B7D3}"/>
              </a:ext>
            </a:extLst>
          </p:cNvPr>
          <p:cNvGrpSpPr/>
          <p:nvPr/>
        </p:nvGrpSpPr>
        <p:grpSpPr>
          <a:xfrm>
            <a:off x="6246769" y="2184868"/>
            <a:ext cx="3531656" cy="1996605"/>
            <a:chOff x="6470112" y="2411979"/>
            <a:chExt cx="3531656" cy="1996605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3EEBEEC0-266C-4710-8BA1-5D44E7D81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0183" y="2802056"/>
              <a:ext cx="697584" cy="36197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3C64BA-23DC-4BB6-ACBA-74F3D4644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6040" y="2617140"/>
              <a:ext cx="720000" cy="720000"/>
            </a:xfrm>
            <a:prstGeom prst="rect">
              <a:avLst/>
            </a:prstGeom>
          </p:spPr>
        </p:pic>
        <p:pic>
          <p:nvPicPr>
            <p:cNvPr id="38" name="Picture 3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EEDDEB3-5D34-4F87-8016-A27774DC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840" y="2411979"/>
              <a:ext cx="1152000" cy="1240617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52FDE286-903F-4345-ABA7-BDF0EF03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1768" y="299315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4962ADC-6B32-4D10-9A62-4CD878E8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671" y="3292584"/>
              <a:ext cx="2538818" cy="1116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9C81CA-2488-4A20-B7A2-1414FE124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0112" y="307851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67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Giuseppe Velocci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8913" b="8913"/>
          <a:stretch/>
        </p:blipFill>
        <p:spPr bwMode="auto">
          <a:xfrm>
            <a:off x="2478000" y="1069951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ale profile with solid fill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4" y="2690568"/>
            <a:ext cx="293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@ MSC Technology Italia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B693-C97A-4241-AD80-1E3C05B7816A}"/>
              </a:ext>
            </a:extLst>
          </p:cNvPr>
          <p:cNvGrpSpPr/>
          <p:nvPr/>
        </p:nvGrpSpPr>
        <p:grpSpPr>
          <a:xfrm>
            <a:off x="2578911" y="3383280"/>
            <a:ext cx="3505659" cy="540000"/>
            <a:chOff x="2674161" y="3429000"/>
            <a:chExt cx="3505659" cy="540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AE58FDA4-6FB8-450B-AA66-0F9FE92B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5D7D3-43EF-45B8-9993-59D34893E696}"/>
                </a:ext>
              </a:extLst>
            </p:cNvPr>
            <p:cNvSpPr txBox="1"/>
            <p:nvPr/>
          </p:nvSpPr>
          <p:spPr>
            <a:xfrm>
              <a:off x="3896711" y="3429000"/>
              <a:ext cx="2283109" cy="538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Backend Developer</a:t>
              </a:r>
              <a:endParaRPr lang="en-US" dirty="0"/>
            </a:p>
            <a:p>
              <a:r>
                <a:rPr lang="en-US" sz="1000" dirty="0">
                  <a:solidFill>
                    <a:schemeClr val="bg1"/>
                  </a:solidFill>
                </a:rPr>
                <a:t>MSC Mediterranean Shipping Company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Nov 2021 – Present </a:t>
              </a:r>
              <a:endParaRPr lang="en-US" sz="800" dirty="0">
                <a:solidFill>
                  <a:schemeClr val="bg2">
                    <a:lumMod val="50000"/>
                  </a:schemeClr>
                </a:solidFill>
                <a:cs typeface="Calibri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6A7AF-14C3-4A19-82C5-A71337648E4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191" y="4017612"/>
            <a:ext cx="1116000" cy="518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DFF501-F4A6-4BE6-8281-B103FE75C7D3}"/>
              </a:ext>
            </a:extLst>
          </p:cNvPr>
          <p:cNvSpPr txBox="1"/>
          <p:nvPr/>
        </p:nvSpPr>
        <p:spPr>
          <a:xfrm>
            <a:off x="3800476" y="3966046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2020 – Oct 2021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06032-3C1B-4DFD-8B53-E8E75218AEE3}"/>
              </a:ext>
            </a:extLst>
          </p:cNvPr>
          <p:cNvSpPr txBox="1"/>
          <p:nvPr/>
        </p:nvSpPr>
        <p:spPr>
          <a:xfrm>
            <a:off x="3804773" y="4681073"/>
            <a:ext cx="267040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ITS Degree in Integrated backend services</a:t>
            </a:r>
            <a:endParaRPr lang="en-US" sz="11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ITS ICT Foundation </a:t>
            </a:r>
            <a:endParaRPr lang="en-US" sz="800">
              <a:solidFill>
                <a:schemeClr val="bg1"/>
              </a:solidFill>
              <a:cs typeface="Calibri"/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Jul 2020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234228B1-E5DA-4CC4-B5F3-711C825D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84" y="4512951"/>
            <a:ext cx="653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63C01DA-8D0F-4E06-8EB0-F9D61517E64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7291" y="2869705"/>
            <a:ext cx="720000" cy="720000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3F903841-7322-491B-AA82-4C4832B4F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4581" y="3808948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628354C0-3325-4E7F-A429-4FD4E20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31" y="3393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82C1FF-E93A-1401-8875-467A2C3EE106}"/>
              </a:ext>
            </a:extLst>
          </p:cNvPr>
          <p:cNvGrpSpPr/>
          <p:nvPr/>
        </p:nvGrpSpPr>
        <p:grpSpPr>
          <a:xfrm>
            <a:off x="2607364" y="4727712"/>
            <a:ext cx="1118151" cy="505239"/>
            <a:chOff x="2607364" y="4520647"/>
            <a:chExt cx="1118151" cy="5052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BD2AE4-E186-8C68-298C-27A8CC98B44D}"/>
                </a:ext>
              </a:extLst>
            </p:cNvPr>
            <p:cNvSpPr/>
            <p:nvPr/>
          </p:nvSpPr>
          <p:spPr>
            <a:xfrm>
              <a:off x="2607364" y="4520647"/>
              <a:ext cx="1118151" cy="505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3EDF09F3-D321-ED3C-9AF2-4F29A955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48609" y="4555432"/>
              <a:ext cx="447262" cy="438980"/>
            </a:xfrm>
            <a:prstGeom prst="rect">
              <a:avLst/>
            </a:prstGeom>
          </p:spPr>
        </p:pic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69809689-4411-1650-1873-B0244B383B1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2621" y="1395427"/>
            <a:ext cx="1345987" cy="1329334"/>
          </a:xfrm>
          <a:prstGeom prst="ellipse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D8C30E8-7C62-A95A-90D5-652A546E96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37151" y="3804935"/>
            <a:ext cx="1076849" cy="71510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2EA099DE-F84A-A768-6627-44938FD661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5599" y="4590127"/>
            <a:ext cx="649793" cy="624674"/>
          </a:xfrm>
          <a:prstGeom prst="rect">
            <a:avLst/>
          </a:prstGeom>
        </p:spPr>
      </p:pic>
      <p:pic>
        <p:nvPicPr>
          <p:cNvPr id="8" name="Picture 15" descr="Logo&#10;&#10;Description automatically generated">
            <a:extLst>
              <a:ext uri="{FF2B5EF4-FFF2-40B4-BE49-F238E27FC236}">
                <a16:creationId xmlns:a16="http://schemas.microsoft.com/office/drawing/2014/main" id="{15ABB3EE-A058-495A-2C6B-7C1F9FA4AB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26215" y="5416508"/>
            <a:ext cx="800520" cy="431918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22F1C233-F0EE-D35B-AB49-C9CFDCBD5C6E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972" t="23526" r="-964" b="4494"/>
          <a:stretch/>
        </p:blipFill>
        <p:spPr>
          <a:xfrm>
            <a:off x="2626300" y="5458816"/>
            <a:ext cx="1107445" cy="5362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A24B2B-B348-4AB4-75D0-8B713CF36C37}"/>
              </a:ext>
            </a:extLst>
          </p:cNvPr>
          <p:cNvSpPr txBox="1"/>
          <p:nvPr/>
        </p:nvSpPr>
        <p:spPr>
          <a:xfrm>
            <a:off x="3775354" y="5439804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2015 – Nov 2017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2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F9832E5-6F8E-2BF4-A495-6C2CA9D98041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1916" r="57229" b="1429"/>
          <a:stretch/>
        </p:blipFill>
        <p:spPr>
          <a:xfrm>
            <a:off x="8052920" y="2332354"/>
            <a:ext cx="772526" cy="722048"/>
          </a:xfrm>
          <a:prstGeom prst="rect">
            <a:avLst/>
          </a:prstGeom>
        </p:spPr>
      </p:pic>
      <p:pic>
        <p:nvPicPr>
          <p:cNvPr id="37" name="Picture 37" descr="Logo&#10;&#10;Description automatically generated">
            <a:extLst>
              <a:ext uri="{FF2B5EF4-FFF2-40B4-BE49-F238E27FC236}">
                <a16:creationId xmlns:a16="http://schemas.microsoft.com/office/drawing/2014/main" id="{F2815A97-60CB-43EE-958B-4073BD1167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957675" y="2802503"/>
            <a:ext cx="624674" cy="6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0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78C250-F74E-4E4C-9311-FBAC7D94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01" y="1309504"/>
            <a:ext cx="11103040" cy="651376"/>
          </a:xfrm>
        </p:spPr>
        <p:txBody>
          <a:bodyPr/>
          <a:lstStyle/>
          <a:p>
            <a:r>
              <a:rPr lang="en-US" dirty="0">
                <a:solidFill>
                  <a:srgbClr val="01548A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What is and why SOLID?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24747-2311-41E9-824E-E4955C368E4D}"/>
              </a:ext>
            </a:extLst>
          </p:cNvPr>
          <p:cNvSpPr txBox="1"/>
          <p:nvPr/>
        </p:nvSpPr>
        <p:spPr>
          <a:xfrm>
            <a:off x="6624320" y="5258574"/>
            <a:ext cx="5567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Disclaimer</a:t>
            </a:r>
          </a:p>
          <a:p>
            <a:r>
              <a:rPr lang="en-US" sz="1000" i="1" dirty="0">
                <a:solidFill>
                  <a:schemeClr val="bg1"/>
                </a:solidFill>
              </a:rPr>
              <a:t>This presentation is about the SOLID principles of object-oriented programming. For the fundamental state of matter, look at your computer. For other uses, use Google (it is your best friend)</a:t>
            </a:r>
          </a:p>
        </p:txBody>
      </p:sp>
    </p:spTree>
    <p:extLst>
      <p:ext uri="{BB962C8B-B14F-4D97-AF65-F5344CB8AC3E}">
        <p14:creationId xmlns:p14="http://schemas.microsoft.com/office/powerpoint/2010/main" val="40806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254A2E-5731-4FD8-8964-70AA85A13DEC}"/>
              </a:ext>
            </a:extLst>
          </p:cNvPr>
          <p:cNvGrpSpPr/>
          <p:nvPr/>
        </p:nvGrpSpPr>
        <p:grpSpPr>
          <a:xfrm>
            <a:off x="8122173" y="1387446"/>
            <a:ext cx="2414574" cy="4456680"/>
            <a:chOff x="1267322" y="1641446"/>
            <a:chExt cx="2414574" cy="4456680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A6533922-2891-4CF1-99D1-655413227B7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C5BAE4-8317-46F9-9E37-D27F8DD9CE90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Ravioli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88B52ED-ADA1-4C8D-B512-A320A8E55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008790" y="3203570"/>
            <a:ext cx="2183210" cy="36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D83A6-B577-44EB-B83A-DD623342D983}"/>
              </a:ext>
            </a:extLst>
          </p:cNvPr>
          <p:cNvGrpSpPr/>
          <p:nvPr/>
        </p:nvGrpSpPr>
        <p:grpSpPr>
          <a:xfrm>
            <a:off x="1267322" y="1387445"/>
            <a:ext cx="2414574" cy="4456681"/>
            <a:chOff x="1267322" y="1641445"/>
            <a:chExt cx="2414574" cy="4456681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466DB266-7344-4832-8CEA-BE046818568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41C07D-3D40-45BD-8F8A-655229D9FE9F}"/>
                </a:ext>
              </a:extLst>
            </p:cNvPr>
            <p:cNvSpPr/>
            <p:nvPr/>
          </p:nvSpPr>
          <p:spPr>
            <a:xfrm>
              <a:off x="1834853" y="1641445"/>
              <a:ext cx="1279511" cy="110810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Spaghetti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Pasta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91B3D-3A90-4625-AB19-D345F6442CD4}"/>
              </a:ext>
            </a:extLst>
          </p:cNvPr>
          <p:cNvSpPr txBox="1"/>
          <p:nvPr/>
        </p:nvSpPr>
        <p:spPr>
          <a:xfrm>
            <a:off x="1423423" y="2938471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Unstructured and difficult to maintain source code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Object-oriented code written in a procedural style, forsaking polymorphism </a:t>
            </a:r>
          </a:p>
        </p:txBody>
      </p:sp>
      <p:pic>
        <p:nvPicPr>
          <p:cNvPr id="28" name="Picture 2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37D6236-DEA5-45D6-A708-24106505EF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66" y="1506561"/>
            <a:ext cx="846985" cy="6361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B43FC-7C11-484C-8F2B-6101F87FD6A3}"/>
              </a:ext>
            </a:extLst>
          </p:cNvPr>
          <p:cNvGrpSpPr/>
          <p:nvPr/>
        </p:nvGrpSpPr>
        <p:grpSpPr>
          <a:xfrm>
            <a:off x="4694747" y="1401076"/>
            <a:ext cx="2414574" cy="4456680"/>
            <a:chOff x="1267322" y="1641446"/>
            <a:chExt cx="2414574" cy="4456680"/>
          </a:xfrm>
        </p:grpSpPr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3E005109-EB74-4498-9B96-CB11F271B456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990C932-4C4D-4903-BA12-E335A4FA5ED8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Lasagna</a:t>
              </a:r>
            </a:p>
          </p:txBody>
        </p:sp>
      </p:grp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F14260B-C4FD-4F55-AF8F-958E1B108C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34" y="1550409"/>
            <a:ext cx="900000" cy="62260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3D2137-5C06-4BE5-8F31-331E44F6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22963" r="5701" b="35124"/>
          <a:stretch/>
        </p:blipFill>
        <p:spPr bwMode="auto">
          <a:xfrm>
            <a:off x="8879459" y="1657180"/>
            <a:ext cx="900000" cy="4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8B571FE-C92E-4DAE-AA8B-8C598B03CA45}"/>
              </a:ext>
            </a:extLst>
          </p:cNvPr>
          <p:cNvSpPr txBox="1"/>
          <p:nvPr/>
        </p:nvSpPr>
        <p:spPr>
          <a:xfrm>
            <a:off x="487333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Layers and classes are so complicated and tightly coupled that making a change in one layer requires modification in all the others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1B91D-0DCB-4B1F-B083-4204667088F5}"/>
              </a:ext>
            </a:extLst>
          </p:cNvPr>
          <p:cNvSpPr txBox="1"/>
          <p:nvPr/>
        </p:nvSpPr>
        <p:spPr>
          <a:xfrm>
            <a:off x="8300759" y="2938471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Well structured classes easy to understand in isolation, but difficult to understand as a whole</a:t>
            </a:r>
          </a:p>
        </p:txBody>
      </p:sp>
    </p:spTree>
    <p:extLst>
      <p:ext uri="{BB962C8B-B14F-4D97-AF65-F5344CB8AC3E}">
        <p14:creationId xmlns:p14="http://schemas.microsoft.com/office/powerpoint/2010/main" val="25138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existing code base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213C-9405-4611-B142-120E61EB37B3}"/>
              </a:ext>
            </a:extLst>
          </p:cNvPr>
          <p:cNvSpPr txBox="1"/>
          <p:nvPr/>
        </p:nvSpPr>
        <p:spPr>
          <a:xfrm>
            <a:off x="457200" y="1250798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refactor</a:t>
            </a:r>
          </a:p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/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ri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ːˈ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faktə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/</a:t>
            </a:r>
            <a:r>
              <a:rPr lang="en-US" sz="1400" dirty="0">
                <a:solidFill>
                  <a:schemeClr val="bg1"/>
                </a:solidFill>
              </a:rPr>
              <a:t>] </a:t>
            </a:r>
            <a:r>
              <a:rPr lang="en-US" sz="1400" i="1" dirty="0">
                <a:solidFill>
                  <a:schemeClr val="bg1"/>
                </a:solidFill>
              </a:rPr>
              <a:t>verb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_____________________________________________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1.</a:t>
            </a:r>
            <a:r>
              <a:rPr lang="en-US" sz="1400" dirty="0">
                <a:solidFill>
                  <a:schemeClr val="bg1"/>
                </a:solidFill>
              </a:rPr>
              <a:t> To rewrite existing source code in order to improve its readability, reusability or structure without affecting its meaning or </a:t>
            </a:r>
            <a:r>
              <a:rPr lang="en-US" sz="1400" dirty="0" err="1">
                <a:solidFill>
                  <a:schemeClr val="bg1"/>
                </a:solidFill>
              </a:rPr>
              <a:t>behaviour</a:t>
            </a:r>
            <a:endParaRPr lang="en-US" sz="1400" dirty="0">
              <a:solidFill>
                <a:schemeClr val="bg1"/>
              </a:solidFill>
            </a:endParaRP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2.</a:t>
            </a:r>
            <a:r>
              <a:rPr lang="en-US" sz="1400" dirty="0">
                <a:solidFill>
                  <a:schemeClr val="bg1"/>
                </a:solidFill>
              </a:rPr>
              <a:t> To trash old code while blaming other developers in order to write brilliant new code that preserves bad performances and old bugs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53ECF8-B813-4BE9-94DC-6814C231273C}"/>
              </a:ext>
            </a:extLst>
          </p:cNvPr>
          <p:cNvSpPr txBox="1"/>
          <p:nvPr/>
        </p:nvSpPr>
        <p:spPr>
          <a:xfrm>
            <a:off x="457200" y="3789204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unit-test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[/ˈ</a:t>
            </a:r>
            <a:r>
              <a:rPr lang="en-US" sz="1400" dirty="0" err="1">
                <a:solidFill>
                  <a:schemeClr val="bg1"/>
                </a:solidFill>
              </a:rPr>
              <a:t>juːnɪt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tèst</a:t>
            </a:r>
            <a:r>
              <a:rPr lang="en-US" sz="1400" dirty="0">
                <a:solidFill>
                  <a:schemeClr val="bg1"/>
                </a:solidFill>
              </a:rPr>
              <a:t>/] </a:t>
            </a:r>
            <a:r>
              <a:rPr lang="en-US" sz="1400" i="1" dirty="0">
                <a:solidFill>
                  <a:schemeClr val="bg1"/>
                </a:solidFill>
              </a:rPr>
              <a:t>noun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_____________________________________________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1.</a:t>
            </a:r>
            <a:r>
              <a:rPr lang="en-US" sz="1400" dirty="0">
                <a:solidFill>
                  <a:schemeClr val="bg1"/>
                </a:solidFill>
              </a:rPr>
              <a:t> An automated software testing method by which individual units of source code are tested to determine whether they are fit for use</a:t>
            </a: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2.</a:t>
            </a:r>
            <a:r>
              <a:rPr lang="en-US" sz="1400" dirty="0">
                <a:solidFill>
                  <a:schemeClr val="bg1"/>
                </a:solidFill>
              </a:rPr>
              <a:t> Additional code logic to run on demand that usually requires modifications at each coding iteration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339D7-920C-42EA-85D6-D8001C5FA418}"/>
              </a:ext>
            </a:extLst>
          </p:cNvPr>
          <p:cNvGrpSpPr/>
          <p:nvPr/>
        </p:nvGrpSpPr>
        <p:grpSpPr>
          <a:xfrm>
            <a:off x="7129873" y="2167674"/>
            <a:ext cx="3711451" cy="3243059"/>
            <a:chOff x="6998714" y="2151901"/>
            <a:chExt cx="3711451" cy="32430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6F6944-8F83-4762-894F-772073E7CC48}"/>
                </a:ext>
              </a:extLst>
            </p:cNvPr>
            <p:cNvGrpSpPr/>
            <p:nvPr/>
          </p:nvGrpSpPr>
          <p:grpSpPr>
            <a:xfrm>
              <a:off x="7597396" y="2151901"/>
              <a:ext cx="3112769" cy="3150443"/>
              <a:chOff x="925831" y="3625617"/>
              <a:chExt cx="3112769" cy="3150443"/>
            </a:xfrm>
          </p:grpSpPr>
          <p:pic>
            <p:nvPicPr>
              <p:cNvPr id="10" name="Picture 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3A33739-803F-4896-A819-994583EC5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31" y="3625617"/>
                <a:ext cx="3112769" cy="27441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A7EC12-CCAF-45F3-9C2B-239446865A78}"/>
                  </a:ext>
                </a:extLst>
              </p:cNvPr>
              <p:cNvSpPr txBox="1"/>
              <p:nvPr/>
            </p:nvSpPr>
            <p:spPr>
              <a:xfrm>
                <a:off x="2651760" y="3629045"/>
                <a:ext cx="670560" cy="314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TEU</a:t>
                </a:r>
              </a:p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800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endParaRPr lang="en-US" sz="5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2.500</a:t>
                </a:r>
              </a:p>
              <a:p>
                <a:pPr algn="r"/>
                <a:br>
                  <a:rPr lang="en-US" sz="7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3.400</a:t>
                </a:r>
              </a:p>
              <a:p>
                <a:pPr algn="r"/>
                <a:br>
                  <a:rPr lang="en-US" sz="8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4.500</a:t>
                </a:r>
              </a:p>
              <a:p>
                <a:pPr algn="r"/>
                <a:br>
                  <a:rPr lang="en-US" sz="6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5.000</a:t>
                </a:r>
              </a:p>
              <a:p>
                <a:pPr algn="r"/>
                <a:br>
                  <a:rPr lang="en-US" sz="6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8.000</a:t>
                </a:r>
              </a:p>
              <a:p>
                <a:pPr algn="r"/>
                <a:br>
                  <a:rPr lang="en-US" sz="9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12.500</a:t>
                </a:r>
              </a:p>
              <a:p>
                <a:pPr algn="r"/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18.000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br>
                  <a:rPr lang="en-US" sz="20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23.756</a:t>
                </a:r>
              </a:p>
            </p:txBody>
          </p:sp>
        </p:grpSp>
        <p:pic>
          <p:nvPicPr>
            <p:cNvPr id="17" name="Picture 1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77DD160-A28A-4C24-B2B5-C2FAA5F5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98714" y="4753813"/>
              <a:ext cx="2496082" cy="64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2B2A7F-737E-F73C-D4C3-099537560E93}"/>
              </a:ext>
            </a:extLst>
          </p:cNvPr>
          <p:cNvGrpSpPr/>
          <p:nvPr/>
        </p:nvGrpSpPr>
        <p:grpSpPr>
          <a:xfrm>
            <a:off x="6075218" y="2561354"/>
            <a:ext cx="6168149" cy="3857625"/>
            <a:chOff x="6370494" y="2512144"/>
            <a:chExt cx="5977849" cy="3857625"/>
          </a:xfrm>
        </p:grpSpPr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7D93E7E5-75C3-DE97-67D8-1CC428142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0494" y="2512144"/>
              <a:ext cx="5857875" cy="385762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9C79AD-4C93-72AB-CD5D-53A2C994D233}"/>
                </a:ext>
              </a:extLst>
            </p:cNvPr>
            <p:cNvSpPr txBox="1"/>
            <p:nvPr/>
          </p:nvSpPr>
          <p:spPr>
            <a:xfrm>
              <a:off x="9714475" y="2717800"/>
              <a:ext cx="1885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Write a failing test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B7E6DB-4D76-CE0E-428A-B6C892AA0182}"/>
                </a:ext>
              </a:extLst>
            </p:cNvPr>
            <p:cNvSpPr txBox="1"/>
            <p:nvPr/>
          </p:nvSpPr>
          <p:spPr>
            <a:xfrm>
              <a:off x="10657307" y="4496652"/>
              <a:ext cx="1691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Develop the simplest code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3C9E28-E170-19AB-442C-094E43F156F2}"/>
                </a:ext>
              </a:extLst>
            </p:cNvPr>
            <p:cNvSpPr txBox="1"/>
            <p:nvPr/>
          </p:nvSpPr>
          <p:spPr>
            <a:xfrm>
              <a:off x="6600528" y="5598942"/>
              <a:ext cx="18856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Make the code as clean as possible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E06114A-2614-126D-9EA0-917955B668F7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854430" y="0"/>
            <a:ext cx="2944625" cy="2592527"/>
            <a:chOff x="6962775" y="0"/>
            <a:chExt cx="3562350" cy="3136389"/>
          </a:xfrm>
        </p:grpSpPr>
        <p:pic>
          <p:nvPicPr>
            <p:cNvPr id="15" name="Picture 14" descr="A toy figurine holding an object&#10;&#10;Description automatically generated with medium confidence">
              <a:extLst>
                <a:ext uri="{FF2B5EF4-FFF2-40B4-BE49-F238E27FC236}">
                  <a16:creationId xmlns:a16="http://schemas.microsoft.com/office/drawing/2014/main" id="{AFE19DB9-8165-0400-7495-A26ABBC22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87"/>
            <a:stretch/>
          </p:blipFill>
          <p:spPr>
            <a:xfrm>
              <a:off x="7140281" y="0"/>
              <a:ext cx="3288602" cy="2920029"/>
            </a:xfrm>
            <a:prstGeom prst="rect">
              <a:avLst/>
            </a:prstGeom>
          </p:spPr>
        </p:pic>
        <p:pic>
          <p:nvPicPr>
            <p:cNvPr id="27" name="Picture 26" descr="A picture containing person, toy, helmet&#10;&#10;Description automatically generated">
              <a:extLst>
                <a:ext uri="{FF2B5EF4-FFF2-40B4-BE49-F238E27FC236}">
                  <a16:creationId xmlns:a16="http://schemas.microsoft.com/office/drawing/2014/main" id="{3B45ABAB-4CF5-3116-A238-118B982EA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45" t="41544" r="5754" b="14801"/>
            <a:stretch/>
          </p:blipFill>
          <p:spPr>
            <a:xfrm>
              <a:off x="6962775" y="1057274"/>
              <a:ext cx="3562350" cy="2079115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4DB893B1-D962-BCA0-1207-1C8B0E5AF986}"/>
              </a:ext>
            </a:extLst>
          </p:cNvPr>
          <p:cNvSpPr txBox="1"/>
          <p:nvPr/>
        </p:nvSpPr>
        <p:spPr>
          <a:xfrm>
            <a:off x="528320" y="1733233"/>
            <a:ext cx="554689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To succeed as a Software craftsman, you must keep your code clean: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You are not allowed to write any production code unless it is to make a failing unit test pass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You are not allowed to write any more of a unit test than is sufficient to fail, and compilation failures are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You are not allowed to write any more production code than is sufficient to pass the one failing unit test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1600" i="1" dirty="0">
                <a:solidFill>
                  <a:schemeClr val="bg1">
                    <a:lumMod val="95000"/>
                  </a:schemeClr>
                </a:solidFill>
              </a:rPr>
              <a:t>Uncle Bob</a:t>
            </a:r>
          </a:p>
        </p:txBody>
      </p:sp>
    </p:spTree>
    <p:extLst>
      <p:ext uri="{BB962C8B-B14F-4D97-AF65-F5344CB8AC3E}">
        <p14:creationId xmlns:p14="http://schemas.microsoft.com/office/powerpoint/2010/main" val="413050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8070153" cy="7143626"/>
            <a:chOff x="-4642230" y="840434"/>
            <a:chExt cx="5832440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196951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6185934" y="389299"/>
            <a:ext cx="15383334" cy="7143626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Single Responsibility</a:t>
              </a:r>
              <a:br>
                <a:rPr lang="en-US" sz="2600" b="1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en-US" sz="1600" i="1" kern="1200" dirty="0">
                  <a:ln w="0"/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There should never be more than one reason for a class to change</a:t>
              </a:r>
              <a:endParaRPr lang="en-US" sz="2600" i="1" kern="12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2922748450"/>
      </p:ext>
    </p:extLst>
  </p:cSld>
  <p:clrMapOvr>
    <a:masterClrMapping/>
  </p:clrMapOvr>
</p:sld>
</file>

<file path=ppt/theme/theme1.xml><?xml version="1.0" encoding="utf-8"?>
<a:theme xmlns:a="http://schemas.openxmlformats.org/drawingml/2006/main" name="MSC_Global_16.9_Final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19.potx" id="{85C04F49-12A6-4E37-8BE7-74939AE832C4}" vid="{BBD0097A-538D-4230-9FCC-758E0A0494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7215393-141b-4c74-9c1c-35acb95d1fa4">ONEVISION-749190738-1758</_dlc_DocId>
    <_dlc_DocIdUrl xmlns="37215393-141b-4c74-9c1c-35acb95d1fa4">
      <Url>https://teamsite.msc.com/sites/OV/TR/SAG/_layouts/15/DocIdRedir.aspx?ID=ONEVISION-749190738-1758</Url>
      <Description>ONEVISION-749190738-1758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E4BCA4E25DAC4DB0879934B626F4C8" ma:contentTypeVersion="23" ma:contentTypeDescription="Create a new document." ma:contentTypeScope="" ma:versionID="d0f619ab4c809b8027d1b7dea5c47a58">
  <xsd:schema xmlns:xsd="http://www.w3.org/2001/XMLSchema" xmlns:xs="http://www.w3.org/2001/XMLSchema" xmlns:p="http://schemas.microsoft.com/office/2006/metadata/properties" xmlns:ns2="37215393-141b-4c74-9c1c-35acb95d1fa4" xmlns:ns3="63bd339a-39ad-4ff2-b13a-5fe243b140fa" xmlns:ns4="88774443-2a27-421f-8fb9-bc360684bf04" targetNamespace="http://schemas.microsoft.com/office/2006/metadata/properties" ma:root="true" ma:fieldsID="ae2c06aa4745d07729fab0a261d8c8a0" ns2:_="" ns3:_="" ns4:_="">
    <xsd:import namespace="37215393-141b-4c74-9c1c-35acb95d1fa4"/>
    <xsd:import namespace="63bd339a-39ad-4ff2-b13a-5fe243b140fa"/>
    <xsd:import namespace="88774443-2a27-421f-8fb9-bc360684bf0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15393-141b-4c74-9c1c-35acb95d1fa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d339a-39ad-4ff2-b13a-5fe243b14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74443-2a27-421f-8fb9-bc360684b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59CCB7F9-6E67-489F-B5E5-CC92126FABA5}">
  <ds:schemaRefs>
    <ds:schemaRef ds:uri="http://schemas.microsoft.com/office/2006/metadata/properties"/>
    <ds:schemaRef ds:uri="http://schemas.microsoft.com/office/infopath/2007/PartnerControls"/>
    <ds:schemaRef ds:uri="37215393-141b-4c74-9c1c-35acb95d1fa4"/>
  </ds:schemaRefs>
</ds:datastoreItem>
</file>

<file path=customXml/itemProps2.xml><?xml version="1.0" encoding="utf-8"?>
<ds:datastoreItem xmlns:ds="http://schemas.openxmlformats.org/officeDocument/2006/customXml" ds:itemID="{26676DC0-97E5-4FC7-B525-04F012464A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215393-141b-4c74-9c1c-35acb95d1fa4"/>
    <ds:schemaRef ds:uri="63bd339a-39ad-4ff2-b13a-5fe243b140fa"/>
    <ds:schemaRef ds:uri="88774443-2a27-421f-8fb9-bc360684bf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BC87306-99FE-40BB-BF5B-FC197012DEF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2EA5E0C2-4F9C-46B0-9C17-7F9E99C0B4E4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1019</Words>
  <Application>Microsoft Office PowerPoint</Application>
  <PresentationFormat>Widescreen</PresentationFormat>
  <Paragraphs>202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Black</vt:lpstr>
      <vt:lpstr>Calibri</vt:lpstr>
      <vt:lpstr>Cascadia Code</vt:lpstr>
      <vt:lpstr>Forte</vt:lpstr>
      <vt:lpstr>Showcard Gothic</vt:lpstr>
      <vt:lpstr>Times New Roman</vt:lpstr>
      <vt:lpstr>MSC_Global_16.9_Final</vt:lpstr>
      <vt:lpstr>SOLID Principles &amp; TDD</vt:lpstr>
      <vt:lpstr>Luca Legora</vt:lpstr>
      <vt:lpstr>Giuseppe Velocci</vt:lpstr>
      <vt:lpstr>What is and why SOLID?</vt:lpstr>
      <vt:lpstr>Pasta Coding</vt:lpstr>
      <vt:lpstr>Improve existing code base quality</vt:lpstr>
      <vt:lpstr>Test Driven Development</vt:lpstr>
      <vt:lpstr>The principles</vt:lpstr>
      <vt:lpstr>The principles</vt:lpstr>
      <vt:lpstr>The principles</vt:lpstr>
      <vt:lpstr>The principles</vt:lpstr>
      <vt:lpstr>The principles</vt:lpstr>
      <vt:lpstr>The principles</vt:lpstr>
      <vt:lpstr>Introducing live coding session: Digital factory platform, a SImplifIed overview</vt:lpstr>
      <vt:lpstr>Demo</vt:lpstr>
      <vt:lpstr>Samples &amp; Presentation</vt:lpstr>
      <vt:lpstr>We are looking for talents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Agile training</dc:title>
  <dc:creator/>
  <cp:lastModifiedBy/>
  <cp:revision>401</cp:revision>
  <dcterms:created xsi:type="dcterms:W3CDTF">2020-10-28T07:35:01Z</dcterms:created>
  <dcterms:modified xsi:type="dcterms:W3CDTF">2022-06-28T08:59:22Z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0x010100C9E4BCA4E25DAC4DB0879934B626F4C8</vt:lpwstr>
  </property>
  <property fmtid="{D5CDD505-2E9C-101B-9397-08002B2CF9AE}" pid="3" name="_dlc_DocIdItemGuid">
    <vt:lpwstr>79fcef7b-1bda-48ea-a1a8-6115132961f7</vt:lpwstr>
  </property>
</Properties>
</file>